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429" r:id="rId2"/>
    <p:sldId id="351" r:id="rId3"/>
    <p:sldId id="428" r:id="rId4"/>
    <p:sldId id="396" r:id="rId5"/>
    <p:sldId id="358" r:id="rId6"/>
    <p:sldId id="427" r:id="rId7"/>
    <p:sldId id="356" r:id="rId8"/>
    <p:sldId id="363" r:id="rId9"/>
    <p:sldId id="364" r:id="rId10"/>
    <p:sldId id="301" r:id="rId11"/>
    <p:sldId id="300" r:id="rId12"/>
    <p:sldId id="411" r:id="rId13"/>
    <p:sldId id="412" r:id="rId14"/>
    <p:sldId id="413" r:id="rId15"/>
    <p:sldId id="410" r:id="rId16"/>
    <p:sldId id="365" r:id="rId17"/>
    <p:sldId id="415" r:id="rId18"/>
    <p:sldId id="417" r:id="rId19"/>
    <p:sldId id="416" r:id="rId20"/>
    <p:sldId id="378" r:id="rId21"/>
    <p:sldId id="418" r:id="rId22"/>
    <p:sldId id="380" r:id="rId23"/>
    <p:sldId id="382" r:id="rId24"/>
    <p:sldId id="419" r:id="rId25"/>
    <p:sldId id="385" r:id="rId26"/>
    <p:sldId id="386" r:id="rId27"/>
    <p:sldId id="387" r:id="rId28"/>
    <p:sldId id="389" r:id="rId29"/>
    <p:sldId id="420" r:id="rId30"/>
    <p:sldId id="390" r:id="rId31"/>
    <p:sldId id="331" r:id="rId32"/>
    <p:sldId id="426" r:id="rId33"/>
    <p:sldId id="425" r:id="rId34"/>
    <p:sldId id="404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FFCC"/>
    <a:srgbClr val="66FF66"/>
    <a:srgbClr val="FF0000"/>
    <a:srgbClr val="00FFFF"/>
    <a:srgbClr val="99FF33"/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94761" autoAdjust="0"/>
  </p:normalViewPr>
  <p:slideViewPr>
    <p:cSldViewPr>
      <p:cViewPr>
        <p:scale>
          <a:sx n="60" d="100"/>
          <a:sy n="60" d="100"/>
        </p:scale>
        <p:origin x="-76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645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4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4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64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665B0A8-B48A-41FB-9B27-1F2F18BD97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222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22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22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22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22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22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22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22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22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22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22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22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C811A6-EE3A-4B0F-984C-595A3A6D3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07371-90E6-4E02-97C5-0960E885B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CD16C-5672-413B-8C75-DD742F182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31F6EC-3CCA-4A24-8502-66A903BF7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D8AB2-2E7E-4031-82AC-B5FA273D4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7E5A-2FCE-4FED-B809-DFC61C9EC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32CAB-93AC-4C52-A884-C5DBEF837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DBC6-71F7-407B-89DF-7ED6A3C587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95E88-7698-47B5-8E44-5E5E6D0E9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8A806-AA5B-410D-8BAD-A85FCABAC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18DE-D646-45E7-909D-D932008A50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FE82A-7922-4687-A894-60CC3AC5D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50000">
              <a:schemeClr val="tx1"/>
            </a:gs>
            <a:gs pos="100000">
              <a:srgbClr val="00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11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11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11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12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2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2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12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12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12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2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12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12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12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12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371D4CA-15A1-496E-9185-9222F44E17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12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22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13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13</a:t>
            </a:r>
            <a:endParaRPr lang="en-US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Người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dân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ở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đồng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bằng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Bắc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Bộ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35" name="Picture 31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3150"/>
            <a:ext cx="1981200" cy="1974850"/>
          </a:xfrm>
          <a:prstGeom prst="rect">
            <a:avLst/>
          </a:prstGeom>
          <a:noFill/>
        </p:spPr>
      </p:pic>
      <p:pic>
        <p:nvPicPr>
          <p:cNvPr id="47136" name="Picture 3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75" y="5013325"/>
            <a:ext cx="1847850" cy="1841500"/>
          </a:xfrm>
          <a:prstGeom prst="rect">
            <a:avLst/>
          </a:prstGeom>
          <a:noFill/>
        </p:spPr>
      </p:pic>
      <p:pic>
        <p:nvPicPr>
          <p:cNvPr id="47138" name="Picture 34" descr="HatQuanHo%20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8686800" cy="5943600"/>
          </a:xfrm>
          <a:prstGeom prst="rect">
            <a:avLst/>
          </a:prstGeom>
          <a:noFill/>
        </p:spPr>
      </p:pic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-304800" y="228600"/>
            <a:ext cx="9753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              </a:t>
            </a:r>
            <a:r>
              <a:rPr lang="en-US" sz="2000">
                <a:solidFill>
                  <a:srgbClr val="FF3300"/>
                </a:solidFill>
                <a:latin typeface="Times New Roman" pitchFamily="18" charset="0"/>
              </a:rPr>
              <a:t>Mô tả về trang phục truyền thống của người Kinh ở đồng bằng Bắc Bộ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16" name="Picture 36" descr="Pictur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7391400" cy="358140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152400" y="1403350"/>
            <a:ext cx="11430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Lễ hội ở sân đình</a:t>
            </a:r>
          </a:p>
        </p:txBody>
      </p:sp>
      <p:pic>
        <p:nvPicPr>
          <p:cNvPr id="46118" name="Picture 38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4267200" cy="2687638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46119" name="Picture 39" descr="Pictur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4267200" cy="266700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762000" y="6461125"/>
            <a:ext cx="2667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      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Đấu cờ người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943600" y="6461125"/>
            <a:ext cx="2009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  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Thi nấu cơm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1" name="Picture 21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307222" name="Picture 2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307223" name="Picture 23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307224" name="Picture 2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  <p:sp>
        <p:nvSpPr>
          <p:cNvPr id="307226" name="Rectangle 26"/>
          <p:cNvSpPr>
            <a:spLocks noChangeArrowheads="1"/>
          </p:cNvSpPr>
          <p:nvPr/>
        </p:nvSpPr>
        <p:spPr bwMode="auto">
          <a:xfrm>
            <a:off x="1447800" y="5867400"/>
            <a:ext cx="6705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</a:rPr>
              <a:t>     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1" name="Rectangle 31"/>
          <p:cNvSpPr>
            <a:spLocks noChangeArrowheads="1"/>
          </p:cNvSpPr>
          <p:nvPr/>
        </p:nvSpPr>
        <p:spPr bwMode="auto">
          <a:xfrm>
            <a:off x="1524000" y="5638800"/>
            <a:ext cx="6705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</a:rPr>
              <a:t>             </a:t>
            </a: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235" name="Picture 35" descr="hoi den hung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34400" cy="5791200"/>
          </a:xfrm>
          <a:prstGeom prst="rect">
            <a:avLst/>
          </a:prstGeom>
          <a:noFill/>
        </p:spPr>
      </p:pic>
      <p:sp>
        <p:nvSpPr>
          <p:cNvPr id="307236" name="Rectangle 36"/>
          <p:cNvSpPr>
            <a:spLocks noChangeArrowheads="1"/>
          </p:cNvSpPr>
          <p:nvPr/>
        </p:nvSpPr>
        <p:spPr bwMode="auto">
          <a:xfrm>
            <a:off x="2514600" y="5943600"/>
            <a:ext cx="41148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Hội Đền Hùng – Phú Thọ</a:t>
            </a:r>
          </a:p>
          <a:p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237" name="Rectangle 37"/>
          <p:cNvSpPr>
            <a:spLocks noChangeArrowheads="1"/>
          </p:cNvSpPr>
          <p:nvPr/>
        </p:nvSpPr>
        <p:spPr bwMode="auto">
          <a:xfrm>
            <a:off x="2819400" y="6400800"/>
            <a:ext cx="411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(Ngày 10 tháng 3 âm lịch)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8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308229" name="Picture 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308248" name="Picture 2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308249" name="Picture 2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  <p:pic>
        <p:nvPicPr>
          <p:cNvPr id="308260" name="Picture 36" descr="chuahu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610600" cy="5791200"/>
          </a:xfrm>
          <a:prstGeom prst="rect">
            <a:avLst/>
          </a:prstGeom>
          <a:noFill/>
        </p:spPr>
      </p:pic>
      <p:sp>
        <p:nvSpPr>
          <p:cNvPr id="308261" name="Rectangle 37"/>
          <p:cNvSpPr>
            <a:spLocks noChangeArrowheads="1"/>
          </p:cNvSpPr>
          <p:nvPr/>
        </p:nvSpPr>
        <p:spPr bwMode="auto">
          <a:xfrm>
            <a:off x="2057400" y="6019800"/>
            <a:ext cx="57959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Hội Chùa Hương – Mỹ Đức (Hà Nội)</a:t>
            </a:r>
          </a:p>
        </p:txBody>
      </p:sp>
      <p:sp>
        <p:nvSpPr>
          <p:cNvPr id="308262" name="Rectangle 38"/>
          <p:cNvSpPr>
            <a:spLocks noChangeArrowheads="1"/>
          </p:cNvSpPr>
          <p:nvPr/>
        </p:nvSpPr>
        <p:spPr bwMode="auto">
          <a:xfrm>
            <a:off x="3352800" y="6419850"/>
            <a:ext cx="29019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(Tháng 1 - 3 âm lịch)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69" name="Picture 21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309270" name="Picture 2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309271" name="Picture 23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309272" name="Picture 2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  <p:pic>
        <p:nvPicPr>
          <p:cNvPr id="309276" name="Picture 28" descr="HL_quan-h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610600" cy="6019800"/>
          </a:xfrm>
          <a:prstGeom prst="rect">
            <a:avLst/>
          </a:prstGeom>
          <a:noFill/>
        </p:spPr>
      </p:pic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2819400" y="5943600"/>
            <a:ext cx="36607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Hội Lim – Bắc Ninh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3133725" y="6400800"/>
            <a:ext cx="30384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(Ngày 13 tháng giêng)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7" name="Picture 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3150"/>
            <a:ext cx="1981200" cy="1974850"/>
          </a:xfrm>
          <a:prstGeom prst="rect">
            <a:avLst/>
          </a:prstGeom>
          <a:noFill/>
        </p:spPr>
      </p:pic>
      <p:pic>
        <p:nvPicPr>
          <p:cNvPr id="305158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75" y="5013325"/>
            <a:ext cx="1847850" cy="1841500"/>
          </a:xfrm>
          <a:prstGeom prst="rect">
            <a:avLst/>
          </a:prstGeom>
          <a:noFill/>
        </p:spPr>
      </p:pic>
      <p:pic>
        <p:nvPicPr>
          <p:cNvPr id="305162" name="Picture 10" descr="small_1238574787_n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2725"/>
            <a:ext cx="8534400" cy="5807075"/>
          </a:xfrm>
          <a:prstGeom prst="rect">
            <a:avLst/>
          </a:prstGeom>
          <a:noFill/>
        </p:spPr>
      </p:pic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1219200" y="6324600"/>
            <a:ext cx="6400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Time" pitchFamily="34" charset="0"/>
              </a:rPr>
              <a:t>           </a:t>
            </a:r>
            <a:r>
              <a:rPr lang="en-US" sz="2400">
                <a:solidFill>
                  <a:srgbClr val="000000"/>
                </a:solidFill>
                <a:latin typeface=".VnTime" pitchFamily="34" charset="0"/>
              </a:rPr>
              <a:t>(Ngày 5 – 8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tháng 3 âm lịch)</a:t>
            </a: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1066800" y="5973763"/>
            <a:ext cx="67056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Lễ hội Cố đô Hoa Lư – Ninh Bình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1295400" y="5897563"/>
            <a:ext cx="69342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</a:rPr>
              <a:t>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Lễ Khai Ấn Đền Trần – Nam Định</a:t>
            </a:r>
          </a:p>
        </p:txBody>
      </p:sp>
      <p:pic>
        <p:nvPicPr>
          <p:cNvPr id="246792" name="Picture 8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246793" name="Picture 9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246794" name="Picture 10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246795" name="Picture 11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  <p:pic>
        <p:nvPicPr>
          <p:cNvPr id="246797" name="Picture 13" descr="1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34400" cy="5715000"/>
          </a:xfrm>
          <a:prstGeom prst="rect">
            <a:avLst/>
          </a:prstGeom>
          <a:noFill/>
        </p:spPr>
      </p:pic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1295400" y="6278563"/>
            <a:ext cx="69342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</a:rPr>
              <a:t>             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(Đêm 14 tháng 1 âm lịch)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4" name="Picture 4" descr="Ảnh-0001"/>
          <p:cNvPicPr>
            <a:picLocks noChangeAspect="1" noChangeArrowheads="1"/>
          </p:cNvPicPr>
          <p:nvPr/>
        </p:nvPicPr>
        <p:blipFill>
          <a:blip r:embed="rId2" cstate="print"/>
          <a:srcRect l="16882" r="16998" b="14815"/>
          <a:stretch>
            <a:fillRect/>
          </a:stretch>
        </p:blipFill>
        <p:spPr bwMode="auto">
          <a:xfrm>
            <a:off x="0" y="10668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25" name="Picture 5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312326" name="Picture 6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312327" name="Picture 7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312328" name="Picture 8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  <p:sp>
        <p:nvSpPr>
          <p:cNvPr id="312329" name="Oval 9"/>
          <p:cNvSpPr>
            <a:spLocks noChangeArrowheads="1"/>
          </p:cNvSpPr>
          <p:nvPr/>
        </p:nvSpPr>
        <p:spPr bwMode="auto">
          <a:xfrm>
            <a:off x="990600" y="2227263"/>
            <a:ext cx="342900" cy="28733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9" grpId="0" animBg="1"/>
      <p:bldP spid="3123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923925" y="3716338"/>
            <a:ext cx="7412038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0">
                <a:solidFill>
                  <a:srgbClr val="FF3300"/>
                </a:solidFill>
                <a:latin typeface=".VnAristote" pitchFamily="34" charset="0"/>
              </a:rPr>
              <a:t>Dï ai ®i ng­îc vÒ xu«i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0">
                <a:solidFill>
                  <a:srgbClr val="FF3300"/>
                </a:solidFill>
                <a:latin typeface=".VnAristote" pitchFamily="34" charset="0"/>
              </a:rPr>
              <a:t>Nhí ngµy giç tæ mïng m­êi th¸ng ba</a:t>
            </a:r>
          </a:p>
        </p:txBody>
      </p:sp>
      <p:sp>
        <p:nvSpPr>
          <p:cNvPr id="314371" name="WordArt 3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6837363" cy="2151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HelvetInsH"/>
              </a:rPr>
              <a:t>Du lÞch </a:t>
            </a:r>
          </a:p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HelvetInsH"/>
              </a:rPr>
              <a:t>th¨m di tÝch lÞch sö ®Òn hïng</a:t>
            </a:r>
          </a:p>
        </p:txBody>
      </p:sp>
      <p:pic>
        <p:nvPicPr>
          <p:cNvPr id="314372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314373" name="Picture 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314374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314375" name="Picture 7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gioto10304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</p:spPr>
      </p:pic>
      <p:pic>
        <p:nvPicPr>
          <p:cNvPr id="313347" name="Picture 3" descr="bluemed_w">
            <a:hlinkClick r:id="rId3" action="ppaction://hlinksldjump" tooltip="cau 2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48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313349" name="Picture 5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313350" name="Picture 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313351" name="Picture 7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2971800" y="990600"/>
            <a:ext cx="29162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u="sng">
                <a:solidFill>
                  <a:srgbClr val="0000FF"/>
                </a:solidFill>
                <a:latin typeface="Times New Roman" pitchFamily="18" charset="0"/>
              </a:rPr>
              <a:t>Môn: Địa lí</a:t>
            </a: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-557213" y="2835275"/>
            <a:ext cx="10436226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Bài12: NGƯỜI DÂN Ở ĐỒNG </a:t>
            </a:r>
          </a:p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BẰNG BẮC BỘ</a:t>
            </a:r>
          </a:p>
        </p:txBody>
      </p:sp>
      <p:pic>
        <p:nvPicPr>
          <p:cNvPr id="228363" name="Picture 11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228364" name="Picture 1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228365" name="Picture 13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228366" name="Picture 1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/>
      <p:bldP spid="2283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dsc00620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</p:spPr>
      </p:pic>
      <p:pic>
        <p:nvPicPr>
          <p:cNvPr id="261123" name="Picture 3" descr="bluemed_w">
            <a:hlinkClick r:id="rId3" action="ppaction://hlinksldjump" tooltip="cau 2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4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261125" name="Picture 5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261126" name="Picture 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261127" name="Picture 7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h%C3%B9ng%20v%C6%B0%C6%A1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  <p:pic>
        <p:nvPicPr>
          <p:cNvPr id="315395" name="Picture 3" descr="bluemed_w">
            <a:hlinkClick r:id="rId3" action="ppaction://hlinksldjump" tooltip="cau 2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96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315397" name="Picture 5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315398" name="Picture 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315399" name="Picture 7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04-Den-Hung-10608-300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334000" cy="6400800"/>
          </a:xfrm>
          <a:prstGeom prst="rect">
            <a:avLst/>
          </a:prstGeom>
          <a:noFill/>
        </p:spPr>
      </p:pic>
      <p:pic>
        <p:nvPicPr>
          <p:cNvPr id="263171" name="Picture 3" descr="bluemed_w">
            <a:hlinkClick r:id="rId3" action="ppaction://hlinksldjump" tooltip="cau 2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2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263173" name="Picture 5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263174" name="Picture 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263175" name="Picture 7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g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  <p:pic>
        <p:nvPicPr>
          <p:cNvPr id="265219" name="Picture 3" descr="bluemed_w">
            <a:hlinkClick r:id="rId3" action="ppaction://hlinksldjump" tooltip="cau 2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20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265221" name="Picture 5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265222" name="Picture 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265223" name="Picture 7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0_den-hun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</p:spPr>
      </p:pic>
      <p:pic>
        <p:nvPicPr>
          <p:cNvPr id="316419" name="Picture 3" descr="bluemed_w">
            <a:hlinkClick r:id="rId3" action="ppaction://hlinksldjump" tooltip="cau 2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20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316421" name="Picture 5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316422" name="Picture 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316423" name="Picture 7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1238808673-goi-banh-ch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</p:spPr>
      </p:pic>
      <p:pic>
        <p:nvPicPr>
          <p:cNvPr id="268291" name="Picture 3" descr="bluemed_w">
            <a:hlinkClick r:id="rId3" action="ppaction://hlinksldjump" tooltip="cau 2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2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268293" name="Picture 5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268294" name="Picture 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268295" name="Picture 7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banhchung-banh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noFill/>
        </p:spPr>
      </p:pic>
      <p:pic>
        <p:nvPicPr>
          <p:cNvPr id="269315" name="Picture 3" descr="bluemed_w">
            <a:hlinkClick r:id="rId3" action="ppaction://hlinksldjump" tooltip="cau 2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6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269317" name="Picture 5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269318" name="Picture 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269319" name="Picture 7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tinnguongptqdhun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</p:spPr>
      </p:pic>
      <p:pic>
        <p:nvPicPr>
          <p:cNvPr id="270339" name="Picture 3" descr="bluemed_w">
            <a:hlinkClick r:id="rId3" action="ppaction://hlinksldjump" tooltip="cau 2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0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270341" name="Picture 5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270342" name="Picture 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270343" name="Picture 7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DH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</p:spPr>
      </p:pic>
      <p:pic>
        <p:nvPicPr>
          <p:cNvPr id="272387" name="Picture 3" descr="bluemed_w">
            <a:hlinkClick r:id="rId3" action="ppaction://hlinksldjump" tooltip="cau 2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8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272389" name="Picture 5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272390" name="Picture 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272391" name="Picture 7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images1030253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  <p:pic>
        <p:nvPicPr>
          <p:cNvPr id="317443" name="Picture 3" descr="bluemed_w">
            <a:hlinkClick r:id="rId3" action="ppaction://hlinksldjump" tooltip="cau 2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4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317445" name="Picture 5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317446" name="Picture 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317447" name="Picture 7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971800" y="990600"/>
            <a:ext cx="31035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u="sng">
                <a:solidFill>
                  <a:srgbClr val="0000FF"/>
                </a:solidFill>
                <a:latin typeface="Times New Roman" pitchFamily="18" charset="0"/>
              </a:rPr>
              <a:t>Hoạt động 1</a:t>
            </a:r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-533400" y="2286000"/>
            <a:ext cx="104362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Chủ nhân của đồng bằng</a:t>
            </a:r>
          </a:p>
        </p:txBody>
      </p:sp>
      <p:pic>
        <p:nvPicPr>
          <p:cNvPr id="373764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373765" name="Picture 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373766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373767" name="Picture 7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/>
      <p:bldP spid="3737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75157856-112118_d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</p:spPr>
      </p:pic>
      <p:pic>
        <p:nvPicPr>
          <p:cNvPr id="273411" name="Picture 3" descr="bluemed_w">
            <a:hlinkClick r:id="rId3" action="ppaction://hlinksldjump" tooltip="cau 2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2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273413" name="Picture 5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273414" name="Picture 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273415" name="Picture 7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7" name="AutoShape 15"/>
          <p:cNvSpPr>
            <a:spLocks noChangeArrowheads="1"/>
          </p:cNvSpPr>
          <p:nvPr/>
        </p:nvSpPr>
        <p:spPr bwMode="auto">
          <a:xfrm>
            <a:off x="304800" y="457200"/>
            <a:ext cx="8534400" cy="16764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87338"/>
            <a:ext cx="763588" cy="1130300"/>
          </a:xfrm>
          <a:noFill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5962" name="WordArt 10"/>
          <p:cNvSpPr>
            <a:spLocks noChangeArrowheads="1" noChangeShapeType="1" noTextEdit="1"/>
          </p:cNvSpPr>
          <p:nvPr/>
        </p:nvSpPr>
        <p:spPr bwMode="auto">
          <a:xfrm>
            <a:off x="2438400" y="762000"/>
            <a:ext cx="419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học</a:t>
            </a:r>
          </a:p>
        </p:txBody>
      </p:sp>
      <p:pic>
        <p:nvPicPr>
          <p:cNvPr id="125963" name="Picture 11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125964" name="Picture 1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125965" name="Picture 13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125966" name="Picture 1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  <p:sp>
        <p:nvSpPr>
          <p:cNvPr id="125969" name="AutoShape 17"/>
          <p:cNvSpPr>
            <a:spLocks noChangeArrowheads="1"/>
          </p:cNvSpPr>
          <p:nvPr/>
        </p:nvSpPr>
        <p:spPr bwMode="auto">
          <a:xfrm>
            <a:off x="533400" y="2414588"/>
            <a:ext cx="8305800" cy="4062412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609600" y="2438400"/>
            <a:ext cx="8077200" cy="350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003399"/>
                </a:solidFill>
                <a:latin typeface="Times New Roman" pitchFamily="18" charset="0"/>
              </a:rPr>
              <a:t>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Người dân sống ở đồng bằng Bắc Bộ chủ yếu là người Kinh. Đây là vùng có dân cư tập trung đông nhất nước ta. Làng ở đồng bằng Bắc Bộ có nhiều ngôi nhà quây quần bên nhau.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 Hội Chùa Hương, Hội Lim, Hội Gióng,...Là những lễ hội nổi tiếng ở đồng bằng Bắc Bộ.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7" grpId="0" animBg="1"/>
      <p:bldP spid="125962" grpId="0" animBg="1"/>
      <p:bldP spid="125969" grpId="0" animBg="1"/>
      <p:bldP spid="1259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AutoShape 2"/>
          <p:cNvSpPr>
            <a:spLocks noChangeArrowheads="1"/>
          </p:cNvSpPr>
          <p:nvPr/>
        </p:nvSpPr>
        <p:spPr bwMode="auto">
          <a:xfrm>
            <a:off x="304800" y="457200"/>
            <a:ext cx="8534400" cy="16764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0225" y="287338"/>
            <a:ext cx="763588" cy="1130300"/>
          </a:xfrm>
          <a:noFill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21399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(Từ khóa gợi ý)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Đây là một lễ hội nổi tiếng ở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đồng bằng Bắc Bộ?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6597" name="WordArt 5"/>
          <p:cNvSpPr>
            <a:spLocks noChangeArrowheads="1" noChangeShapeType="1" noTextEdit="1"/>
          </p:cNvSpPr>
          <p:nvPr/>
        </p:nvSpPr>
        <p:spPr bwMode="auto">
          <a:xfrm>
            <a:off x="2438400" y="762000"/>
            <a:ext cx="419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>
              <a:ln w="12700">
                <a:solidFill>
                  <a:srgbClr val="8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66598" name="Picture 6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366599" name="Picture 7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366600" name="Picture 8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366601" name="Picture 9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  <p:sp>
        <p:nvSpPr>
          <p:cNvPr id="366602" name="WordArt 10"/>
          <p:cNvSpPr>
            <a:spLocks noChangeArrowheads="1" noChangeShapeType="1" noTextEdit="1"/>
          </p:cNvSpPr>
          <p:nvPr/>
        </p:nvSpPr>
        <p:spPr bwMode="auto">
          <a:xfrm>
            <a:off x="990600" y="2076450"/>
            <a:ext cx="71628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4400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ahamasBH"/>
            </a:endParaRPr>
          </a:p>
          <a:p>
            <a:pPr algn="ctr"/>
            <a:r>
              <a:rPr lang="pt-BR" sz="4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më TÊM GHÐP</a:t>
            </a:r>
          </a:p>
          <a:p>
            <a:pPr algn="ctr"/>
            <a:r>
              <a:rPr lang="pt-BR" sz="4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§O¸N H×NH ¶NH</a:t>
            </a:r>
            <a:endParaRPr lang="en-US" sz="4400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ahamasBH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 descr="dscn0120_6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362529" name="Rectangle 33"/>
          <p:cNvSpPr>
            <a:spLocks noChangeArrowheads="1"/>
          </p:cNvSpPr>
          <p:nvPr/>
        </p:nvSpPr>
        <p:spPr bwMode="auto">
          <a:xfrm>
            <a:off x="0" y="0"/>
            <a:ext cx="48006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/>
              <a:t>Đây là vùng có dân cư </a:t>
            </a:r>
          </a:p>
          <a:p>
            <a:pPr eaLnBrk="1" hangingPunct="1"/>
            <a:r>
              <a:rPr lang="en-US" sz="2400"/>
              <a:t>tập trung đông nhất </a:t>
            </a:r>
          </a:p>
          <a:p>
            <a:pPr eaLnBrk="1" hangingPunct="1"/>
            <a:r>
              <a:rPr lang="en-US" sz="2400"/>
              <a:t>nước ta?</a:t>
            </a:r>
          </a:p>
        </p:txBody>
      </p:sp>
      <p:sp>
        <p:nvSpPr>
          <p:cNvPr id="362530" name="Rectangle 34"/>
          <p:cNvSpPr>
            <a:spLocks noChangeArrowheads="1"/>
          </p:cNvSpPr>
          <p:nvPr/>
        </p:nvSpPr>
        <p:spPr bwMode="auto">
          <a:xfrm>
            <a:off x="0" y="0"/>
            <a:ext cx="48006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62531" name="Rectangle 35"/>
          <p:cNvSpPr>
            <a:spLocks noChangeArrowheads="1"/>
          </p:cNvSpPr>
          <p:nvPr/>
        </p:nvSpPr>
        <p:spPr bwMode="auto">
          <a:xfrm>
            <a:off x="4800600" y="0"/>
            <a:ext cx="4343400" cy="3429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FF0066"/>
                </a:solidFill>
              </a:rPr>
              <a:t>Nhà của người dân ở </a:t>
            </a:r>
          </a:p>
          <a:p>
            <a:pPr algn="ctr" eaLnBrk="1" hangingPunct="1"/>
            <a:r>
              <a:rPr lang="en-US" sz="2400">
                <a:solidFill>
                  <a:srgbClr val="FF0066"/>
                </a:solidFill>
              </a:rPr>
              <a:t>đồng bằng Bắc Bộ có</a:t>
            </a:r>
          </a:p>
          <a:p>
            <a:pPr algn="ctr" eaLnBrk="1" hangingPunct="1"/>
            <a:r>
              <a:rPr lang="en-US" sz="2400">
                <a:solidFill>
                  <a:srgbClr val="FF0066"/>
                </a:solidFill>
              </a:rPr>
              <a:t>đặc điểm gì?</a:t>
            </a:r>
          </a:p>
        </p:txBody>
      </p:sp>
      <p:sp>
        <p:nvSpPr>
          <p:cNvPr id="362532" name="Rectangle 36"/>
          <p:cNvSpPr>
            <a:spLocks noChangeArrowheads="1"/>
          </p:cNvSpPr>
          <p:nvPr/>
        </p:nvSpPr>
        <p:spPr bwMode="auto">
          <a:xfrm>
            <a:off x="4800600" y="0"/>
            <a:ext cx="4343400" cy="3429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62533" name="Rectangle 37"/>
          <p:cNvSpPr>
            <a:spLocks noChangeArrowheads="1"/>
          </p:cNvSpPr>
          <p:nvPr/>
        </p:nvSpPr>
        <p:spPr bwMode="auto">
          <a:xfrm>
            <a:off x="0" y="3429000"/>
            <a:ext cx="4800600" cy="2895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/>
              <a:t>Lễ hội ở đồng bằng Bắc Bộ</a:t>
            </a:r>
          </a:p>
          <a:p>
            <a:pPr algn="ctr" eaLnBrk="1" hangingPunct="1"/>
            <a:r>
              <a:rPr lang="en-US" sz="2400"/>
              <a:t>thường diễn ra vào thời </a:t>
            </a:r>
          </a:p>
          <a:p>
            <a:pPr algn="ctr" eaLnBrk="1" hangingPunct="1"/>
            <a:r>
              <a:rPr lang="en-US" sz="2400"/>
              <a:t>gian nào?</a:t>
            </a:r>
          </a:p>
        </p:txBody>
      </p:sp>
      <p:sp>
        <p:nvSpPr>
          <p:cNvPr id="362534" name="Rectangle 38"/>
          <p:cNvSpPr>
            <a:spLocks noChangeArrowheads="1"/>
          </p:cNvSpPr>
          <p:nvPr/>
        </p:nvSpPr>
        <p:spPr bwMode="auto">
          <a:xfrm>
            <a:off x="0" y="3429000"/>
            <a:ext cx="4800600" cy="28956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62535" name="Rectangle 39"/>
          <p:cNvSpPr>
            <a:spLocks noChangeArrowheads="1"/>
          </p:cNvSpPr>
          <p:nvPr/>
        </p:nvSpPr>
        <p:spPr bwMode="auto">
          <a:xfrm>
            <a:off x="4800600" y="3429000"/>
            <a:ext cx="4343400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/>
              <a:t>    Người dân sống ở đồng</a:t>
            </a:r>
          </a:p>
          <a:p>
            <a:pPr algn="ctr" eaLnBrk="1" hangingPunct="1"/>
            <a:r>
              <a:rPr lang="en-US" sz="2400"/>
              <a:t>bằng Bắc Bộ chủ yếu là</a:t>
            </a:r>
          </a:p>
          <a:p>
            <a:pPr algn="ctr" eaLnBrk="1" hangingPunct="1"/>
            <a:r>
              <a:rPr lang="en-US" sz="2400"/>
              <a:t>dân tộc nào?</a:t>
            </a:r>
          </a:p>
        </p:txBody>
      </p:sp>
      <p:sp>
        <p:nvSpPr>
          <p:cNvPr id="362536" name="Rectangle 40"/>
          <p:cNvSpPr>
            <a:spLocks noChangeArrowheads="1"/>
          </p:cNvSpPr>
          <p:nvPr/>
        </p:nvSpPr>
        <p:spPr bwMode="auto">
          <a:xfrm>
            <a:off x="4800600" y="3429000"/>
            <a:ext cx="4343400" cy="2895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2537" name="Rectangle 41"/>
          <p:cNvSpPr>
            <a:spLocks noChangeArrowheads="1"/>
          </p:cNvSpPr>
          <p:nvPr/>
        </p:nvSpPr>
        <p:spPr bwMode="auto">
          <a:xfrm>
            <a:off x="1371600" y="63246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Câu 1</a:t>
            </a:r>
          </a:p>
        </p:txBody>
      </p:sp>
      <p:sp>
        <p:nvSpPr>
          <p:cNvPr id="362538" name="Rectangle 42"/>
          <p:cNvSpPr>
            <a:spLocks noChangeArrowheads="1"/>
          </p:cNvSpPr>
          <p:nvPr/>
        </p:nvSpPr>
        <p:spPr bwMode="auto">
          <a:xfrm>
            <a:off x="2362200" y="63246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Mở</a:t>
            </a:r>
          </a:p>
        </p:txBody>
      </p:sp>
      <p:sp>
        <p:nvSpPr>
          <p:cNvPr id="362539" name="Rectangle 43"/>
          <p:cNvSpPr>
            <a:spLocks noChangeArrowheads="1"/>
          </p:cNvSpPr>
          <p:nvPr/>
        </p:nvSpPr>
        <p:spPr bwMode="auto">
          <a:xfrm>
            <a:off x="3276600" y="63246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Câu 2</a:t>
            </a:r>
          </a:p>
        </p:txBody>
      </p:sp>
      <p:sp>
        <p:nvSpPr>
          <p:cNvPr id="362540" name="Rectangle 44"/>
          <p:cNvSpPr>
            <a:spLocks noChangeArrowheads="1"/>
          </p:cNvSpPr>
          <p:nvPr/>
        </p:nvSpPr>
        <p:spPr bwMode="auto">
          <a:xfrm>
            <a:off x="4343400" y="63246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mở</a:t>
            </a:r>
          </a:p>
        </p:txBody>
      </p:sp>
      <p:sp>
        <p:nvSpPr>
          <p:cNvPr id="362541" name="Rectangle 45"/>
          <p:cNvSpPr>
            <a:spLocks noChangeArrowheads="1"/>
          </p:cNvSpPr>
          <p:nvPr/>
        </p:nvSpPr>
        <p:spPr bwMode="auto">
          <a:xfrm>
            <a:off x="5257800" y="63246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Câu 3</a:t>
            </a:r>
          </a:p>
        </p:txBody>
      </p:sp>
      <p:sp>
        <p:nvSpPr>
          <p:cNvPr id="362542" name="Rectangle 46"/>
          <p:cNvSpPr>
            <a:spLocks noChangeArrowheads="1"/>
          </p:cNvSpPr>
          <p:nvPr/>
        </p:nvSpPr>
        <p:spPr bwMode="auto">
          <a:xfrm>
            <a:off x="6400800" y="6324600"/>
            <a:ext cx="685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mở</a:t>
            </a:r>
          </a:p>
        </p:txBody>
      </p:sp>
      <p:sp>
        <p:nvSpPr>
          <p:cNvPr id="362543" name="Rectangle 47"/>
          <p:cNvSpPr>
            <a:spLocks noChangeArrowheads="1"/>
          </p:cNvSpPr>
          <p:nvPr/>
        </p:nvSpPr>
        <p:spPr bwMode="auto">
          <a:xfrm>
            <a:off x="7239000" y="63246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Câu 4</a:t>
            </a:r>
          </a:p>
        </p:txBody>
      </p:sp>
      <p:sp>
        <p:nvSpPr>
          <p:cNvPr id="362544" name="Rectangle 48"/>
          <p:cNvSpPr>
            <a:spLocks noChangeArrowheads="1"/>
          </p:cNvSpPr>
          <p:nvPr/>
        </p:nvSpPr>
        <p:spPr bwMode="auto">
          <a:xfrm>
            <a:off x="8305800" y="63246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mở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6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5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6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5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6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5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2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6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5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36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5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36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5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36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5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36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544"/>
                  </p:tgtEl>
                </p:cond>
              </p:nextCondLst>
            </p:seq>
          </p:childTnLst>
        </p:cTn>
      </p:par>
    </p:tnLst>
    <p:bldLst>
      <p:bldP spid="362529" grpId="0" animBg="1"/>
      <p:bldP spid="362530" grpId="0" animBg="1"/>
      <p:bldP spid="362531" grpId="0" animBg="1"/>
      <p:bldP spid="362532" grpId="0" animBg="1"/>
      <p:bldP spid="362533" grpId="0" animBg="1"/>
      <p:bldP spid="362534" grpId="0" animBg="1"/>
      <p:bldP spid="362535" grpId="0" animBg="1"/>
      <p:bldP spid="3625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FSB_Background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sp>
        <p:nvSpPr>
          <p:cNvPr id="292867" name="WordArt 3"/>
          <p:cNvSpPr>
            <a:spLocks noChangeArrowheads="1" noChangeShapeType="1" noTextEdit="1"/>
          </p:cNvSpPr>
          <p:nvPr/>
        </p:nvSpPr>
        <p:spPr bwMode="auto">
          <a:xfrm>
            <a:off x="2033588" y="1890713"/>
            <a:ext cx="65532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Bài học đã kết thúc 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92868" name="Group 4"/>
          <p:cNvGrpSpPr>
            <a:grpSpLocks/>
          </p:cNvGrpSpPr>
          <p:nvPr/>
        </p:nvGrpSpPr>
        <p:grpSpPr bwMode="auto">
          <a:xfrm>
            <a:off x="55563" y="2133600"/>
            <a:ext cx="2840037" cy="2227263"/>
            <a:chOff x="2928" y="384"/>
            <a:chExt cx="1789" cy="1403"/>
          </a:xfrm>
        </p:grpSpPr>
        <p:sp>
          <p:nvSpPr>
            <p:cNvPr id="292869" name="Oval 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70" name="Oval 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71" name="Freeform 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72" name="Freeform 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73" name="Freeform 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74" name="Freeform 1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75" name="Freeform 1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76" name="Freeform 1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77" name="Freeform 1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78" name="Freeform 1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79" name="Freeform 1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0" name="Freeform 1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1" name="Freeform 1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2" name="Freeform 1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3" name="Freeform 1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4" name="Freeform 2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5" name="Freeform 2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6" name="Freeform 2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7" name="Freeform 2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8" name="Freeform 2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9" name="Freeform 2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90" name="Freeform 2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91" name="Freeform 2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92" name="Freeform 2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93" name="Freeform 2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94" name="Freeform 3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95" name="Freeform 3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96" name="Freeform 3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97" name="Freeform 3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98" name="Freeform 3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99" name="Freeform 3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00" name="Freeform 3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01" name="Freeform 3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02" name="Freeform 3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03" name="Freeform 3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04" name="Freeform 4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05" name="Freeform 4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06" name="Freeform 4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07" name="Freeform 4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08" name="Freeform 4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09" name="Freeform 4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10" name="Freeform 4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11" name="Freeform 4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12" name="Freeform 4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13" name="Freeform 4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14" name="Freeform 5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15" name="Freeform 5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16" name="Freeform 5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17" name="Freeform 5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18" name="Freeform 5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19" name="Freeform 5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20" name="Freeform 5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21" name="Freeform 5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22" name="Freeform 5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23" name="Freeform 5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24" name="Freeform 6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25" name="Freeform 6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26" name="Freeform 6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27" name="Freeform 6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28" name="Freeform 6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29" name="Freeform 6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30" name="Freeform 6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31" name="Freeform 6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32" name="Freeform 6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33" name="Freeform 6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34" name="Freeform 7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35" name="Freeform 7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36" name="Freeform 7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37" name="Freeform 7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38" name="Arc 7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39" name="Arc 7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40" name="Arc 7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41" name="Arc 7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42" name="Arc 7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43" name="Arc 7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44" name="Arc 8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45" name="Arc 8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46" name="Freeform 8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47" name="Freeform 8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48" name="Arc 8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49" name="Arc 8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50" name="Arc 8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51" name="Freeform 8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52" name="Freeform 8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53" name="Freeform 8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54" name="Freeform 9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55" name="Freeform 9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56" name="Freeform 9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57" name="Freeform 93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58" name="Freeform 9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2959" name="Group 95"/>
          <p:cNvGrpSpPr>
            <a:grpSpLocks/>
          </p:cNvGrpSpPr>
          <p:nvPr/>
        </p:nvGrpSpPr>
        <p:grpSpPr bwMode="auto">
          <a:xfrm>
            <a:off x="2570163" y="228600"/>
            <a:ext cx="2840037" cy="2227263"/>
            <a:chOff x="2928" y="384"/>
            <a:chExt cx="1789" cy="1403"/>
          </a:xfrm>
        </p:grpSpPr>
        <p:sp>
          <p:nvSpPr>
            <p:cNvPr id="292960" name="Oval 9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61" name="Oval 9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62" name="Freeform 9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63" name="Freeform 9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64" name="Freeform 10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65" name="Freeform 10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66" name="Freeform 10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67" name="Freeform 10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68" name="Freeform 10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69" name="Freeform 10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70" name="Freeform 10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71" name="Freeform 10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72" name="Freeform 10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73" name="Freeform 10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74" name="Freeform 11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75" name="Freeform 11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76" name="Freeform 11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77" name="Freeform 11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78" name="Freeform 11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79" name="Freeform 11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80" name="Freeform 11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81" name="Freeform 11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82" name="Freeform 11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83" name="Freeform 11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84" name="Freeform 12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85" name="Freeform 12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86" name="Freeform 12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87" name="Freeform 12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88" name="Freeform 12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89" name="Freeform 12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90" name="Freeform 12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91" name="Freeform 12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92" name="Freeform 12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93" name="Freeform 12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94" name="Freeform 13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95" name="Freeform 13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96" name="Freeform 13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97" name="Freeform 13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98" name="Freeform 13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99" name="Freeform 13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00" name="Freeform 13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01" name="Freeform 13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02" name="Freeform 13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03" name="Freeform 13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04" name="Freeform 14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05" name="Freeform 14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06" name="Freeform 14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07" name="Freeform 14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08" name="Freeform 14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09" name="Freeform 14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10" name="Freeform 14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11" name="Freeform 14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12" name="Freeform 14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13" name="Freeform 14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14" name="Freeform 15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15" name="Freeform 15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16" name="Freeform 15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17" name="Freeform 15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18" name="Freeform 15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19" name="Freeform 15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20" name="Freeform 15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21" name="Freeform 15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22" name="Freeform 15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23" name="Freeform 15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24" name="Freeform 16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25" name="Freeform 16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26" name="Freeform 16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27" name="Freeform 16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28" name="Freeform 16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29" name="Arc 16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30" name="Arc 16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31" name="Arc 16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32" name="Arc 16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33" name="Arc 16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34" name="Arc 17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35" name="Arc 17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36" name="Arc 17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37" name="Freeform 17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38" name="Freeform 17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39" name="Arc 17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40" name="Arc 17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41" name="Arc 17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42" name="Freeform 17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43" name="Freeform 17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44" name="Freeform 18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45" name="Freeform 18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46" name="Freeform 18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47" name="Freeform 18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48" name="Freeform 184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49" name="Freeform 18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3050" name="Group 186"/>
          <p:cNvGrpSpPr>
            <a:grpSpLocks/>
          </p:cNvGrpSpPr>
          <p:nvPr/>
        </p:nvGrpSpPr>
        <p:grpSpPr bwMode="auto">
          <a:xfrm>
            <a:off x="4572000" y="3944938"/>
            <a:ext cx="2840038" cy="2227262"/>
            <a:chOff x="2928" y="384"/>
            <a:chExt cx="1789" cy="1403"/>
          </a:xfrm>
        </p:grpSpPr>
        <p:sp>
          <p:nvSpPr>
            <p:cNvPr id="293051" name="Oval 187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52" name="Oval 188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53" name="Freeform 189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54" name="Freeform 190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55" name="Freeform 191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56" name="Freeform 192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57" name="Freeform 193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58" name="Freeform 194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59" name="Freeform 195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60" name="Freeform 196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61" name="Freeform 197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62" name="Freeform 198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63" name="Freeform 199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64" name="Freeform 200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65" name="Freeform 201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66" name="Freeform 202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67" name="Freeform 203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68" name="Freeform 204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69" name="Freeform 205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70" name="Freeform 206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71" name="Freeform 207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72" name="Freeform 208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73" name="Freeform 209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74" name="Freeform 210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75" name="Freeform 211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76" name="Freeform 212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77" name="Freeform 213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78" name="Freeform 214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79" name="Freeform 215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80" name="Freeform 216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81" name="Freeform 217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82" name="Freeform 218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83" name="Freeform 219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84" name="Freeform 220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85" name="Freeform 221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86" name="Freeform 222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87" name="Freeform 223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88" name="Freeform 224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89" name="Freeform 225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90" name="Freeform 226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91" name="Freeform 227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92" name="Freeform 228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93" name="Freeform 229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94" name="Freeform 230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95" name="Freeform 231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96" name="Freeform 232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97" name="Freeform 233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98" name="Freeform 234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099" name="Freeform 235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00" name="Freeform 236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01" name="Freeform 237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02" name="Freeform 238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03" name="Freeform 239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04" name="Freeform 240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05" name="Freeform 241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06" name="Freeform 242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07" name="Freeform 243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08" name="Freeform 244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09" name="Freeform 245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10" name="Freeform 246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11" name="Freeform 247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12" name="Freeform 248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13" name="Freeform 249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14" name="Freeform 250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15" name="Freeform 251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16" name="Freeform 252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17" name="Freeform 253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18" name="Freeform 254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19" name="Freeform 255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20" name="Arc 256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21" name="Arc 257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22" name="Arc 258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23" name="Arc 259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24" name="Arc 260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25" name="Arc 261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26" name="Arc 262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27" name="Arc 263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28" name="Freeform 264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29" name="Freeform 265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30" name="Arc 266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31" name="Arc 267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32" name="Arc 268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33" name="Freeform 269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34" name="Freeform 270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35" name="Freeform 271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36" name="Freeform 272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37" name="Freeform 273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38" name="Freeform 274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39" name="Freeform 275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140" name="Freeform 276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3141" name="Picture 277" descr="ROSE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486400"/>
            <a:ext cx="760413" cy="622300"/>
          </a:xfrm>
          <a:prstGeom prst="rect">
            <a:avLst/>
          </a:prstGeom>
          <a:noFill/>
        </p:spPr>
      </p:pic>
      <p:pic>
        <p:nvPicPr>
          <p:cNvPr id="293142" name="Picture 278" descr="ROSE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8" y="457200"/>
            <a:ext cx="766762" cy="627063"/>
          </a:xfrm>
          <a:prstGeom prst="rect">
            <a:avLst/>
          </a:prstGeom>
          <a:noFill/>
        </p:spPr>
      </p:pic>
      <p:pic>
        <p:nvPicPr>
          <p:cNvPr id="293143" name="Picture 279" descr="ROSE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9263" y="6276975"/>
            <a:ext cx="388937" cy="319088"/>
          </a:xfrm>
          <a:prstGeom prst="rect">
            <a:avLst/>
          </a:prstGeom>
          <a:noFill/>
        </p:spPr>
      </p:pic>
      <p:pic>
        <p:nvPicPr>
          <p:cNvPr id="293144" name="Picture 280" descr="ROSE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6096000"/>
            <a:ext cx="388937" cy="319088"/>
          </a:xfrm>
          <a:prstGeom prst="rect">
            <a:avLst/>
          </a:prstGeom>
          <a:noFill/>
        </p:spPr>
      </p:pic>
      <p:pic>
        <p:nvPicPr>
          <p:cNvPr id="293145" name="Picture 281" descr="ROSE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5715000"/>
            <a:ext cx="388938" cy="319088"/>
          </a:xfrm>
          <a:prstGeom prst="rect">
            <a:avLst/>
          </a:prstGeom>
          <a:noFill/>
        </p:spPr>
      </p:pic>
      <p:pic>
        <p:nvPicPr>
          <p:cNvPr id="293146" name="Picture 282" descr="ROSE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157913"/>
            <a:ext cx="388938" cy="319087"/>
          </a:xfrm>
          <a:prstGeom prst="rect">
            <a:avLst/>
          </a:prstGeom>
          <a:noFill/>
        </p:spPr>
      </p:pic>
      <p:pic>
        <p:nvPicPr>
          <p:cNvPr id="293147" name="Picture 283" descr="ROSE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66763" cy="627063"/>
          </a:xfrm>
          <a:prstGeom prst="rect">
            <a:avLst/>
          </a:prstGeom>
          <a:noFill/>
        </p:spPr>
      </p:pic>
      <p:pic>
        <p:nvPicPr>
          <p:cNvPr id="293148" name="Picture 284" descr="ROSE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5638800"/>
            <a:ext cx="766762" cy="627063"/>
          </a:xfrm>
          <a:prstGeom prst="rect">
            <a:avLst/>
          </a:prstGeom>
          <a:noFill/>
        </p:spPr>
      </p:pic>
      <p:sp>
        <p:nvSpPr>
          <p:cNvPr id="293149" name="WordArt 285"/>
          <p:cNvSpPr>
            <a:spLocks noChangeArrowheads="1" noChangeShapeType="1" noTextEdit="1"/>
          </p:cNvSpPr>
          <p:nvPr/>
        </p:nvSpPr>
        <p:spPr bwMode="auto">
          <a:xfrm>
            <a:off x="1695450" y="914400"/>
            <a:ext cx="6838950" cy="3505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37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fani HeavyH"/>
              </a:rPr>
              <a:t>chóc c¸c thÇY C¤ GI¸O søc khoÎ</a:t>
            </a:r>
          </a:p>
        </p:txBody>
      </p:sp>
      <p:pic>
        <p:nvPicPr>
          <p:cNvPr id="293150" name="Picture 286" descr="index_image44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9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990600" y="6400800"/>
            <a:ext cx="7239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Nhà ở và Làng xóm ở đồng bằng Bắc Bộ (trước đây)</a:t>
            </a:r>
          </a:p>
        </p:txBody>
      </p:sp>
      <p:pic>
        <p:nvPicPr>
          <p:cNvPr id="279560" name="Picture 8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279561" name="Picture 9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279562" name="Picture 10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279563" name="Picture 11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  <p:pic>
        <p:nvPicPr>
          <p:cNvPr id="279564" name="Picture 12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79568" name="Picture 16" descr="nha DB Bacb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79570" name="Picture 18" descr="bambo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276600"/>
            <a:ext cx="4495800" cy="3200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79574" name="Picture 22" descr="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76600"/>
            <a:ext cx="4648200" cy="3200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600" name="Picture 8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238601" name="Picture 9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238602" name="Picture 10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238603" name="Picture 11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  <p:pic>
        <p:nvPicPr>
          <p:cNvPr id="238604" name="Picture 1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4572000" cy="4038600"/>
          </a:xfrm>
          <a:prstGeom prst="rect">
            <a:avLst/>
          </a:prstGeom>
          <a:noFill/>
        </p:spPr>
      </p:pic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533400" y="5059363"/>
            <a:ext cx="31242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</a:rPr>
              <a:t>       Đình làng</a:t>
            </a:r>
          </a:p>
        </p:txBody>
      </p:sp>
      <p:sp>
        <p:nvSpPr>
          <p:cNvPr id="238608" name="Text Box 16"/>
          <p:cNvSpPr txBox="1">
            <a:spLocks noChangeArrowheads="1"/>
          </p:cNvSpPr>
          <p:nvPr/>
        </p:nvSpPr>
        <p:spPr bwMode="auto">
          <a:xfrm>
            <a:off x="5257800" y="5059363"/>
            <a:ext cx="2667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</a:rPr>
              <a:t>          Chùa</a:t>
            </a:r>
          </a:p>
        </p:txBody>
      </p:sp>
      <p:pic>
        <p:nvPicPr>
          <p:cNvPr id="238615" name="Picture 23" descr="Chua Phat tich Kho di san vo g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4572000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6" name="Picture 4" descr="5851_1251309706"/>
          <p:cNvPicPr>
            <a:picLocks noChangeAspect="1" noChangeArrowheads="1"/>
          </p:cNvPicPr>
          <p:nvPr/>
        </p:nvPicPr>
        <p:blipFill>
          <a:blip r:embed="rId2" cstate="print"/>
          <a:srcRect l="47501" r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2514600" y="6216650"/>
            <a:ext cx="3733800" cy="6413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Làng Việt Cổ</a:t>
            </a:r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68" name="Picture 2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3150"/>
            <a:ext cx="1981200" cy="1974850"/>
          </a:xfrm>
          <a:prstGeom prst="rect">
            <a:avLst/>
          </a:prstGeom>
          <a:noFill/>
        </p:spPr>
      </p:pic>
      <p:pic>
        <p:nvPicPr>
          <p:cNvPr id="236569" name="Picture 2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75" y="5013325"/>
            <a:ext cx="1847850" cy="1841500"/>
          </a:xfrm>
          <a:prstGeom prst="rect">
            <a:avLst/>
          </a:prstGeom>
          <a:noFill/>
        </p:spPr>
      </p:pic>
      <p:pic>
        <p:nvPicPr>
          <p:cNvPr id="236585" name="Picture 41" descr="hanoi1nay"/>
          <p:cNvPicPr>
            <a:picLocks noChangeAspect="1" noChangeArrowheads="1"/>
          </p:cNvPicPr>
          <p:nvPr/>
        </p:nvPicPr>
        <p:blipFill>
          <a:blip r:embed="rId3" cstate="print">
            <a:lum bright="8000"/>
          </a:blip>
          <a:srcRect/>
          <a:stretch>
            <a:fillRect/>
          </a:stretch>
        </p:blipFill>
        <p:spPr bwMode="auto">
          <a:xfrm>
            <a:off x="0" y="0"/>
            <a:ext cx="5334000" cy="4038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36586" name="Rectangle 42"/>
          <p:cNvSpPr>
            <a:spLocks noChangeArrowheads="1"/>
          </p:cNvSpPr>
          <p:nvPr/>
        </p:nvSpPr>
        <p:spPr bwMode="auto">
          <a:xfrm>
            <a:off x="228600" y="4114800"/>
            <a:ext cx="3657600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Làng xóm, nhà cửa của đồng bằng Bắc Bộ (ngày nay)</a:t>
            </a:r>
          </a:p>
        </p:txBody>
      </p:sp>
      <p:pic>
        <p:nvPicPr>
          <p:cNvPr id="236587" name="Picture 43" descr="5851_1251309706"/>
          <p:cNvPicPr>
            <a:picLocks noChangeAspect="1" noChangeArrowheads="1"/>
          </p:cNvPicPr>
          <p:nvPr/>
        </p:nvPicPr>
        <p:blipFill>
          <a:blip r:embed="rId4" cstate="print"/>
          <a:srcRect l="47501" r="-2"/>
          <a:stretch>
            <a:fillRect/>
          </a:stretch>
        </p:blipFill>
        <p:spPr bwMode="auto">
          <a:xfrm>
            <a:off x="4038600" y="0"/>
            <a:ext cx="5105400" cy="4038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36588" name="Rectangle 44"/>
          <p:cNvSpPr>
            <a:spLocks noChangeArrowheads="1"/>
          </p:cNvSpPr>
          <p:nvPr/>
        </p:nvSpPr>
        <p:spPr bwMode="auto">
          <a:xfrm>
            <a:off x="5105400" y="4114800"/>
            <a:ext cx="3657600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Làng xóm, nhà cửa của đồng bằng Bắc Bộ (trước đây)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61" name="Picture 2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</p:spPr>
      </p:pic>
      <p:pic>
        <p:nvPicPr>
          <p:cNvPr id="244762" name="Picture 2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244763" name="Picture 27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244764" name="Picture 28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304800" y="1143000"/>
            <a:ext cx="883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4766" name="Rectangle 30"/>
          <p:cNvSpPr>
            <a:spLocks noChangeArrowheads="1"/>
          </p:cNvSpPr>
          <p:nvPr/>
        </p:nvSpPr>
        <p:spPr bwMode="auto">
          <a:xfrm>
            <a:off x="1524000" y="0"/>
            <a:ext cx="6330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solidFill>
                  <a:srgbClr val="3333FF"/>
                </a:solidFill>
                <a:latin typeface="Times New Roman" pitchFamily="18" charset="0"/>
              </a:rPr>
              <a:t>   </a:t>
            </a:r>
            <a:endParaRPr 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4770" name="Rectangle 34"/>
          <p:cNvSpPr>
            <a:spLocks noChangeArrowheads="1"/>
          </p:cNvSpPr>
          <p:nvPr/>
        </p:nvSpPr>
        <p:spPr bwMode="auto">
          <a:xfrm>
            <a:off x="228600" y="2590800"/>
            <a:ext cx="77724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Trang phục và lễ hội</a:t>
            </a:r>
          </a:p>
        </p:txBody>
      </p:sp>
      <p:sp>
        <p:nvSpPr>
          <p:cNvPr id="244771" name="Text Box 35"/>
          <p:cNvSpPr txBox="1">
            <a:spLocks noChangeArrowheads="1"/>
          </p:cNvSpPr>
          <p:nvPr/>
        </p:nvSpPr>
        <p:spPr bwMode="auto">
          <a:xfrm>
            <a:off x="2667000" y="1143000"/>
            <a:ext cx="3505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>
                <a:solidFill>
                  <a:srgbClr val="0000FF"/>
                </a:solidFill>
                <a:latin typeface="Times New Roman" pitchFamily="18" charset="0"/>
              </a:rPr>
              <a:t>Hoạt động 2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65" grpId="0"/>
      <p:bldP spid="244766" grpId="0"/>
      <p:bldP spid="2447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8" name="Text Box 28"/>
          <p:cNvSpPr txBox="1">
            <a:spLocks noChangeArrowheads="1"/>
          </p:cNvSpPr>
          <p:nvPr/>
        </p:nvSpPr>
        <p:spPr bwMode="auto">
          <a:xfrm>
            <a:off x="838200" y="457200"/>
            <a:ext cx="2774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21" name="Text Box 61"/>
          <p:cNvSpPr txBox="1">
            <a:spLocks noChangeArrowheads="1"/>
          </p:cNvSpPr>
          <p:nvPr/>
        </p:nvSpPr>
        <p:spPr bwMode="auto">
          <a:xfrm>
            <a:off x="381000" y="381000"/>
            <a:ext cx="2438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22" name="Rectangle 62"/>
          <p:cNvSpPr>
            <a:spLocks noChangeArrowheads="1"/>
          </p:cNvSpPr>
          <p:nvPr/>
        </p:nvSpPr>
        <p:spPr bwMode="auto">
          <a:xfrm>
            <a:off x="457200" y="609600"/>
            <a:ext cx="1828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>
              <a:solidFill>
                <a:srgbClr val="0000FF"/>
              </a:solidFill>
            </a:endParaRPr>
          </a:p>
        </p:txBody>
      </p:sp>
      <p:sp>
        <p:nvSpPr>
          <p:cNvPr id="245823" name="Rectangle 63"/>
          <p:cNvSpPr>
            <a:spLocks noChangeArrowheads="1"/>
          </p:cNvSpPr>
          <p:nvPr/>
        </p:nvSpPr>
        <p:spPr bwMode="auto">
          <a:xfrm>
            <a:off x="152400" y="533400"/>
            <a:ext cx="41910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+ Lễ hội ở đồng bằng Bắc Bộ được tổ chức vào thời gian nào?</a:t>
            </a:r>
          </a:p>
        </p:txBody>
      </p:sp>
      <p:sp>
        <p:nvSpPr>
          <p:cNvPr id="245824" name="Rectangle 64"/>
          <p:cNvSpPr>
            <a:spLocks noChangeArrowheads="1"/>
          </p:cNvSpPr>
          <p:nvPr/>
        </p:nvSpPr>
        <p:spPr bwMode="auto">
          <a:xfrm>
            <a:off x="4343400" y="485775"/>
            <a:ext cx="495300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+ Mùa xuân (sau tết Nguyên đán).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+ Mùa thu (sau mùa gặt hoặc trước mùa vụ mới).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5825" name="Rectangle 65"/>
          <p:cNvSpPr>
            <a:spLocks noChangeArrowheads="1"/>
          </p:cNvSpPr>
          <p:nvPr/>
        </p:nvSpPr>
        <p:spPr bwMode="auto">
          <a:xfrm>
            <a:off x="0" y="4738688"/>
            <a:ext cx="4191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+ Trang phục trong lễ hội.</a:t>
            </a:r>
          </a:p>
        </p:txBody>
      </p:sp>
      <p:sp>
        <p:nvSpPr>
          <p:cNvPr id="245826" name="Rectangle 66"/>
          <p:cNvSpPr>
            <a:spLocks noChangeArrowheads="1"/>
          </p:cNvSpPr>
          <p:nvPr/>
        </p:nvSpPr>
        <p:spPr bwMode="auto">
          <a:xfrm>
            <a:off x="4267200" y="4662488"/>
            <a:ext cx="4876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+ Trang phục truyền thống</a:t>
            </a:r>
          </a:p>
        </p:txBody>
      </p:sp>
      <p:sp>
        <p:nvSpPr>
          <p:cNvPr id="245827" name="Rectangle 67"/>
          <p:cNvSpPr>
            <a:spLocks noChangeArrowheads="1"/>
          </p:cNvSpPr>
          <p:nvPr/>
        </p:nvSpPr>
        <p:spPr bwMode="auto">
          <a:xfrm>
            <a:off x="152400" y="2605088"/>
            <a:ext cx="4191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+ Mục đích tổ chức</a:t>
            </a:r>
          </a:p>
        </p:txBody>
      </p:sp>
      <p:sp>
        <p:nvSpPr>
          <p:cNvPr id="245828" name="Rectangle 68"/>
          <p:cNvSpPr>
            <a:spLocks noChangeArrowheads="1"/>
          </p:cNvSpPr>
          <p:nvPr/>
        </p:nvSpPr>
        <p:spPr bwMode="auto">
          <a:xfrm>
            <a:off x="4267200" y="2543175"/>
            <a:ext cx="487680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+ Cầu cho một năm mới mạnh khỏe, mùa màng bội thu.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+ Kỷ niệm, tế lễ các thần, thánh,người có công với làng...</a:t>
            </a:r>
          </a:p>
        </p:txBody>
      </p:sp>
      <p:pic>
        <p:nvPicPr>
          <p:cNvPr id="245831" name="Picture 71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</p:spPr>
      </p:pic>
      <p:pic>
        <p:nvPicPr>
          <p:cNvPr id="245832" name="Picture 7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</p:spPr>
      </p:pic>
      <p:pic>
        <p:nvPicPr>
          <p:cNvPr id="245833" name="Picture 73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587" y="5868987"/>
            <a:ext cx="990600" cy="987425"/>
          </a:xfrm>
          <a:prstGeom prst="rect">
            <a:avLst/>
          </a:prstGeom>
          <a:noFill/>
        </p:spPr>
      </p:pic>
      <p:pic>
        <p:nvPicPr>
          <p:cNvPr id="245834" name="Picture 7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081963" y="5799138"/>
            <a:ext cx="1062037" cy="10588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3" grpId="0"/>
      <p:bldP spid="245824" grpId="0"/>
      <p:bldP spid="245825" grpId="0"/>
      <p:bldP spid="245826" grpId="0"/>
      <p:bldP spid="245827" grpId="0"/>
      <p:bldP spid="2458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3907"/>
  <p:tag name="VIOLETTITLE" val="bài:12 Người dân ở đồng bằng Bắc Bộ"/>
  <p:tag name="VIOLETLESSON" val="11"/>
  <p:tag name="VIOLETCATID" val="8048922"/>
  <p:tag name="VIOLETSUBJECT" val="Địa lý 4"/>
  <p:tag name="VIOLETAUTHORID" val="1782852"/>
  <p:tag name="VIOLETAUTHORNAME" val="Trần Thị Hữu Hạnh"/>
  <p:tag name="VIOLETAUTHORAVATAR" val="no_avatarf.jpg"/>
  <p:tag name="VIOLETAUTHORADDRESS" val="Trường Tiểu Học số I Hương Toàn - Thừa Thiên Huế"/>
  <p:tag name="VIOLETDATE" val="2013-01-23 09:22:00"/>
  <p:tag name="VIOLETHIT" val="934"/>
  <p:tag name="VIOLETLIKE" val="0"/>
</p:tagLst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5976</TotalTime>
  <Words>527</Words>
  <Application>Microsoft Office PowerPoint</Application>
  <PresentationFormat>On-screen Show (4:3)</PresentationFormat>
  <Paragraphs>86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Times New Roman</vt:lpstr>
      <vt:lpstr>Verdana</vt:lpstr>
      <vt:lpstr>Wingdings</vt:lpstr>
      <vt:lpstr>.VnTime</vt:lpstr>
      <vt:lpstr>.VnAristote</vt:lpstr>
      <vt:lpstr>Globe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 </vt:lpstr>
      <vt:lpstr> 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Customer</dc:creator>
  <cp:lastModifiedBy>Administrator</cp:lastModifiedBy>
  <cp:revision>355</cp:revision>
  <dcterms:created xsi:type="dcterms:W3CDTF">2007-03-06T03:30:19Z</dcterms:created>
  <dcterms:modified xsi:type="dcterms:W3CDTF">2016-12-02T03:49:30Z</dcterms:modified>
</cp:coreProperties>
</file>